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embeddedFontLst>
    <p:embeddedFont>
      <p:font typeface="Montserrat SemiBold"/>
      <p:regular r:id="rId32"/>
      <p:bold r:id="rId33"/>
      <p:italic r:id="rId34"/>
      <p:boldItalic r:id="rId35"/>
    </p:embeddedFont>
    <p:embeddedFont>
      <p:font typeface="Lato"/>
      <p:regular r:id="rId36"/>
      <p:bold r:id="rId37"/>
      <p:italic r:id="rId38"/>
      <p:boldItalic r:id="rId39"/>
    </p:embeddedFont>
    <p:embeddedFont>
      <p:font typeface="Montserrat Black"/>
      <p:bold r:id="rId40"/>
      <p:boldItalic r:id="rId41"/>
    </p:embeddedFont>
    <p:embeddedFont>
      <p:font typeface="Montserrat Medium"/>
      <p:regular r:id="rId42"/>
      <p:bold r:id="rId43"/>
      <p:italic r:id="rId44"/>
      <p:boldItalic r:id="rId45"/>
    </p:embeddedFont>
    <p:embeddedFont>
      <p:font typeface="Open Sans"/>
      <p:bold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FB4D432-1E2E-4E06-8201-A4E33A0EC86E}">
  <a:tblStyle styleId="{BFB4D432-1E2E-4E06-8201-A4E33A0EC86E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Black-bold.fntdata"/><Relationship Id="rId20" Type="http://schemas.openxmlformats.org/officeDocument/2006/relationships/slide" Target="slides/slide14.xml"/><Relationship Id="rId42" Type="http://schemas.openxmlformats.org/officeDocument/2006/relationships/font" Target="fonts/MontserratMedium-regular.fntdata"/><Relationship Id="rId41" Type="http://schemas.openxmlformats.org/officeDocument/2006/relationships/font" Target="fonts/MontserratBlack-boldItalic.fntdata"/><Relationship Id="rId22" Type="http://schemas.openxmlformats.org/officeDocument/2006/relationships/slide" Target="slides/slide16.xml"/><Relationship Id="rId44" Type="http://schemas.openxmlformats.org/officeDocument/2006/relationships/font" Target="fonts/MontserratMedium-italic.fntdata"/><Relationship Id="rId21" Type="http://schemas.openxmlformats.org/officeDocument/2006/relationships/slide" Target="slides/slide15.xml"/><Relationship Id="rId43" Type="http://schemas.openxmlformats.org/officeDocument/2006/relationships/font" Target="fonts/MontserratMedium-bold.fntdata"/><Relationship Id="rId24" Type="http://schemas.openxmlformats.org/officeDocument/2006/relationships/slide" Target="slides/slide18.xml"/><Relationship Id="rId46" Type="http://schemas.openxmlformats.org/officeDocument/2006/relationships/font" Target="fonts/OpenSans-bold.fntdata"/><Relationship Id="rId23" Type="http://schemas.openxmlformats.org/officeDocument/2006/relationships/slide" Target="slides/slide17.xml"/><Relationship Id="rId45" Type="http://schemas.openxmlformats.org/officeDocument/2006/relationships/font" Target="fonts/MontserratMedium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47" Type="http://schemas.openxmlformats.org/officeDocument/2006/relationships/font" Target="fonts/OpenSans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MontserratSemiBold-bold.fntdata"/><Relationship Id="rId10" Type="http://schemas.openxmlformats.org/officeDocument/2006/relationships/slide" Target="slides/slide4.xml"/><Relationship Id="rId32" Type="http://schemas.openxmlformats.org/officeDocument/2006/relationships/font" Target="fonts/MontserratSemiBold-regular.fntdata"/><Relationship Id="rId13" Type="http://schemas.openxmlformats.org/officeDocument/2006/relationships/slide" Target="slides/slide7.xml"/><Relationship Id="rId35" Type="http://schemas.openxmlformats.org/officeDocument/2006/relationships/font" Target="fonts/MontserratSemiBold-boldItalic.fntdata"/><Relationship Id="rId12" Type="http://schemas.openxmlformats.org/officeDocument/2006/relationships/slide" Target="slides/slide6.xml"/><Relationship Id="rId34" Type="http://schemas.openxmlformats.org/officeDocument/2006/relationships/font" Target="fonts/MontserratSemiBold-italic.fntdata"/><Relationship Id="rId15" Type="http://schemas.openxmlformats.org/officeDocument/2006/relationships/slide" Target="slides/slide9.xml"/><Relationship Id="rId37" Type="http://schemas.openxmlformats.org/officeDocument/2006/relationships/font" Target="fonts/Lato-bold.fntdata"/><Relationship Id="rId14" Type="http://schemas.openxmlformats.org/officeDocument/2006/relationships/slide" Target="slides/slide8.xml"/><Relationship Id="rId36" Type="http://schemas.openxmlformats.org/officeDocument/2006/relationships/font" Target="fonts/Lato-regular.fntdata"/><Relationship Id="rId17" Type="http://schemas.openxmlformats.org/officeDocument/2006/relationships/slide" Target="slides/slide11.xml"/><Relationship Id="rId39" Type="http://schemas.openxmlformats.org/officeDocument/2006/relationships/font" Target="fonts/Lato-boldItalic.fntdata"/><Relationship Id="rId16" Type="http://schemas.openxmlformats.org/officeDocument/2006/relationships/slide" Target="slides/slide10.xml"/><Relationship Id="rId38" Type="http://schemas.openxmlformats.org/officeDocument/2006/relationships/font" Target="fonts/Lato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8f3df54f8d_3_7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g18f3df54f8d_3_7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d220db873d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d220db873d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d220db873d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d220db873d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d220db873d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d220db873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d1bc1bb4d4_5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d1bc1bb4d4_5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d1bc1bb4d4_5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d1bc1bb4d4_5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d220db873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d220db873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d1bc1bb4d4_5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d1bc1bb4d4_5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d1bc1bb4d4_5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d1bc1bb4d4_5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d220db873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d220db873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d220db873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d220db873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8fffa36ba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8fffa36ba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d220db873d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d220db873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d220db873d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d220db873d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d220db873d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d220db873d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ca5bbf2bd4_5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ca5bbf2bd4_5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8f3df54f8d_3_18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18f3df54f8d_3_18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8f3df54f8d_3_11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18f3df54f8d_3_11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cb9461910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cb9461910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d220db873d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d220db873d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d220db873d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d220db873d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d220db873d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d220db873d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d220db873d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d220db873d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d1bc1bb4d4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d1bc1bb4d4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d220db873d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d220db873d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Title Slide">
  <p:cSld name="27_Title Slid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>
            <p:ph idx="2" type="pic"/>
          </p:nvPr>
        </p:nvSpPr>
        <p:spPr>
          <a:xfrm>
            <a:off x="1118381" y="0"/>
            <a:ext cx="3923100" cy="4507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Title Slide">
  <p:cSld name="26_Title Slide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Slide">
  <p:cSld name="16_Title Slid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/>
          <p:nvPr/>
        </p:nvSpPr>
        <p:spPr>
          <a:xfrm>
            <a:off x="8419885" y="4603377"/>
            <a:ext cx="308400" cy="306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5"/>
          <p:cNvSpPr txBox="1"/>
          <p:nvPr>
            <p:ph idx="11" type="ftr"/>
          </p:nvPr>
        </p:nvSpPr>
        <p:spPr>
          <a:xfrm>
            <a:off x="347663" y="4603378"/>
            <a:ext cx="2993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15"/>
          <p:cNvSpPr txBox="1"/>
          <p:nvPr>
            <p:ph idx="12" type="sldNum"/>
          </p:nvPr>
        </p:nvSpPr>
        <p:spPr>
          <a:xfrm>
            <a:off x="8370992" y="4672174"/>
            <a:ext cx="406500" cy="1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70000" lnSpcReduction="20000"/>
          </a:bodyPr>
          <a:lstStyle>
            <a:lvl1pPr indent="0" lvl="0" marL="0" marR="0" rtl="0" algn="ct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ct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ct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ct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ct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ct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ct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ct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ct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4.png"/><Relationship Id="rId4" Type="http://schemas.openxmlformats.org/officeDocument/2006/relationships/image" Target="../media/image9.png"/><Relationship Id="rId5" Type="http://schemas.openxmlformats.org/officeDocument/2006/relationships/image" Target="../media/image3.png"/><Relationship Id="rId6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://www.youtube.com/watch?v=rq30h6GCxik" TargetMode="External"/><Relationship Id="rId4" Type="http://schemas.openxmlformats.org/officeDocument/2006/relationships/image" Target="../media/image19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5.png"/><Relationship Id="rId4" Type="http://schemas.openxmlformats.org/officeDocument/2006/relationships/image" Target="../media/image22.png"/><Relationship Id="rId5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/>
          <p:nvPr/>
        </p:nvSpPr>
        <p:spPr>
          <a:xfrm>
            <a:off x="0" y="0"/>
            <a:ext cx="2542800" cy="5143500"/>
          </a:xfrm>
          <a:prstGeom prst="rect">
            <a:avLst/>
          </a:prstGeom>
          <a:solidFill>
            <a:srgbClr val="D3CBB6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2" name="Google Shape;62;p1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8642" l="2887" r="3967" t="0"/>
          <a:stretch/>
        </p:blipFill>
        <p:spPr>
          <a:xfrm>
            <a:off x="1118381" y="0"/>
            <a:ext cx="3922999" cy="4507814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6"/>
          <p:cNvSpPr/>
          <p:nvPr/>
        </p:nvSpPr>
        <p:spPr>
          <a:xfrm>
            <a:off x="2971799" y="1060655"/>
            <a:ext cx="5317500" cy="894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6"/>
          <p:cNvSpPr txBox="1"/>
          <p:nvPr/>
        </p:nvSpPr>
        <p:spPr>
          <a:xfrm>
            <a:off x="3106351" y="1102056"/>
            <a:ext cx="5048400" cy="8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4200">
                <a:solidFill>
                  <a:schemeClr val="lt1"/>
                </a:solidFill>
              </a:rPr>
              <a:t>客製化交易系統</a:t>
            </a:r>
            <a:endParaRPr b="1" i="0" sz="4200" u="none" cap="none" strike="noStrike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5" name="Google Shape;65;p16"/>
          <p:cNvSpPr/>
          <p:nvPr/>
        </p:nvSpPr>
        <p:spPr>
          <a:xfrm>
            <a:off x="3030300" y="2034450"/>
            <a:ext cx="2907600" cy="416100"/>
          </a:xfrm>
          <a:prstGeom prst="rect">
            <a:avLst/>
          </a:prstGeom>
          <a:solidFill>
            <a:srgbClr val="88795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16"/>
          <p:cNvSpPr txBox="1"/>
          <p:nvPr/>
        </p:nvSpPr>
        <p:spPr>
          <a:xfrm>
            <a:off x="3199601" y="2125342"/>
            <a:ext cx="2512500" cy="2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000">
                <a:solidFill>
                  <a:schemeClr val="lt1"/>
                </a:solidFill>
              </a:rPr>
              <a:t>第10組</a:t>
            </a:r>
            <a:endParaRPr b="0" i="0" sz="2000" u="none" cap="none" strike="noStrik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7" name="Google Shape;67;p16"/>
          <p:cNvSpPr/>
          <p:nvPr/>
        </p:nvSpPr>
        <p:spPr>
          <a:xfrm>
            <a:off x="5041375" y="2571750"/>
            <a:ext cx="2571900" cy="11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6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109590004 呂育瑋</a:t>
            </a:r>
            <a:endParaRPr sz="16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6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109590008 莊喆安</a:t>
            </a:r>
            <a:endParaRPr sz="16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6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109590037 歐銘耘</a:t>
            </a:r>
            <a:br>
              <a:rPr lang="zh-TW" sz="16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lang="zh-TW" sz="16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109590041 范遠皓</a:t>
            </a:r>
            <a:endParaRPr sz="16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6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109590043 柯瑞霖</a:t>
            </a:r>
            <a:endParaRPr sz="16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6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109590048 劉濬夤</a:t>
            </a:r>
            <a:endParaRPr sz="800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68" name="Google Shape;68;p16"/>
          <p:cNvCxnSpPr/>
          <p:nvPr/>
        </p:nvCxnSpPr>
        <p:spPr>
          <a:xfrm>
            <a:off x="5490864" y="4188075"/>
            <a:ext cx="367500" cy="0"/>
          </a:xfrm>
          <a:prstGeom prst="straightConnector1">
            <a:avLst/>
          </a:prstGeom>
          <a:noFill/>
          <a:ln cap="flat" cmpd="sng" w="254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9" name="Google Shape;69;p16"/>
          <p:cNvSpPr txBox="1"/>
          <p:nvPr/>
        </p:nvSpPr>
        <p:spPr>
          <a:xfrm>
            <a:off x="7406825" y="3099400"/>
            <a:ext cx="338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202124"/>
                </a:solidFill>
                <a:highlight>
                  <a:srgbClr val="FFFFFF"/>
                </a:highlight>
              </a:rPr>
              <a:t>組員 ∈ 資工三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/>
          <p:nvPr/>
        </p:nvSpPr>
        <p:spPr>
          <a:xfrm>
            <a:off x="0" y="0"/>
            <a:ext cx="9144000" cy="1083300"/>
          </a:xfrm>
          <a:prstGeom prst="rect">
            <a:avLst/>
          </a:prstGeom>
          <a:solidFill>
            <a:srgbClr val="D3CBB6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25"/>
          <p:cNvSpPr txBox="1"/>
          <p:nvPr>
            <p:ph type="title"/>
          </p:nvPr>
        </p:nvSpPr>
        <p:spPr>
          <a:xfrm>
            <a:off x="69275" y="15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020"/>
              <a:t>程式碼 Delete</a:t>
            </a:r>
            <a:endParaRPr sz="3020"/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35700"/>
            <a:ext cx="6808703" cy="375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/>
          <p:nvPr/>
        </p:nvSpPr>
        <p:spPr>
          <a:xfrm>
            <a:off x="0" y="0"/>
            <a:ext cx="9144000" cy="1083300"/>
          </a:xfrm>
          <a:prstGeom prst="rect">
            <a:avLst/>
          </a:prstGeom>
          <a:solidFill>
            <a:srgbClr val="D3CBB6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26"/>
          <p:cNvSpPr txBox="1"/>
          <p:nvPr>
            <p:ph type="title"/>
          </p:nvPr>
        </p:nvSpPr>
        <p:spPr>
          <a:xfrm>
            <a:off x="69275" y="15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020"/>
              <a:t>首頁</a:t>
            </a:r>
            <a:endParaRPr sz="3020"/>
          </a:p>
        </p:txBody>
      </p:sp>
      <p:pic>
        <p:nvPicPr>
          <p:cNvPr id="151" name="Google Shape;15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913" y="1196475"/>
            <a:ext cx="7880187" cy="3755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/>
          <p:nvPr/>
        </p:nvSpPr>
        <p:spPr>
          <a:xfrm>
            <a:off x="0" y="0"/>
            <a:ext cx="9144000" cy="1083300"/>
          </a:xfrm>
          <a:prstGeom prst="rect">
            <a:avLst/>
          </a:prstGeom>
          <a:solidFill>
            <a:srgbClr val="D3CBB6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27"/>
          <p:cNvSpPr txBox="1"/>
          <p:nvPr>
            <p:ph type="title"/>
          </p:nvPr>
        </p:nvSpPr>
        <p:spPr>
          <a:xfrm>
            <a:off x="69275" y="15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020"/>
              <a:t>首頁</a:t>
            </a:r>
            <a:r>
              <a:rPr lang="zh-TW" sz="3020"/>
              <a:t>搜尋商品功能</a:t>
            </a:r>
            <a:endParaRPr sz="3020"/>
          </a:p>
        </p:txBody>
      </p:sp>
      <p:pic>
        <p:nvPicPr>
          <p:cNvPr id="158" name="Google Shape;15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38" y="1220000"/>
            <a:ext cx="7945313" cy="3755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/>
          <p:nvPr/>
        </p:nvSpPr>
        <p:spPr>
          <a:xfrm>
            <a:off x="0" y="0"/>
            <a:ext cx="9144000" cy="1083300"/>
          </a:xfrm>
          <a:prstGeom prst="rect">
            <a:avLst/>
          </a:prstGeom>
          <a:solidFill>
            <a:srgbClr val="D3CBB6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8"/>
          <p:cNvSpPr txBox="1"/>
          <p:nvPr>
            <p:ph type="title"/>
          </p:nvPr>
        </p:nvSpPr>
        <p:spPr>
          <a:xfrm>
            <a:off x="69275" y="15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020"/>
              <a:t>會員註冊介面</a:t>
            </a:r>
            <a:endParaRPr sz="3020"/>
          </a:p>
        </p:txBody>
      </p:sp>
      <p:pic>
        <p:nvPicPr>
          <p:cNvPr id="165" name="Google Shape;1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813" y="1235700"/>
            <a:ext cx="7896366" cy="3755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9"/>
          <p:cNvSpPr/>
          <p:nvPr/>
        </p:nvSpPr>
        <p:spPr>
          <a:xfrm>
            <a:off x="0" y="0"/>
            <a:ext cx="9144000" cy="1083300"/>
          </a:xfrm>
          <a:prstGeom prst="rect">
            <a:avLst/>
          </a:prstGeom>
          <a:solidFill>
            <a:srgbClr val="D3CBB6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9"/>
          <p:cNvSpPr txBox="1"/>
          <p:nvPr>
            <p:ph type="title"/>
          </p:nvPr>
        </p:nvSpPr>
        <p:spPr>
          <a:xfrm>
            <a:off x="69275" y="15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020"/>
              <a:t>登入介面</a:t>
            </a:r>
            <a:endParaRPr sz="3020"/>
          </a:p>
        </p:txBody>
      </p:sp>
      <p:pic>
        <p:nvPicPr>
          <p:cNvPr id="172" name="Google Shape;17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913" y="1165000"/>
            <a:ext cx="7880187" cy="3755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0"/>
          <p:cNvSpPr/>
          <p:nvPr/>
        </p:nvSpPr>
        <p:spPr>
          <a:xfrm>
            <a:off x="0" y="0"/>
            <a:ext cx="9144000" cy="1083300"/>
          </a:xfrm>
          <a:prstGeom prst="rect">
            <a:avLst/>
          </a:prstGeom>
          <a:solidFill>
            <a:srgbClr val="D3CBB6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30"/>
          <p:cNvSpPr txBox="1"/>
          <p:nvPr>
            <p:ph type="title"/>
          </p:nvPr>
        </p:nvSpPr>
        <p:spPr>
          <a:xfrm>
            <a:off x="69275" y="15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020"/>
              <a:t>會員</a:t>
            </a:r>
            <a:r>
              <a:rPr lang="zh-TW" sz="3020"/>
              <a:t>資訊介面</a:t>
            </a:r>
            <a:endParaRPr sz="3020"/>
          </a:p>
        </p:txBody>
      </p:sp>
      <p:pic>
        <p:nvPicPr>
          <p:cNvPr id="179" name="Google Shape;17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700" y="1322298"/>
            <a:ext cx="7526349" cy="358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/>
          <p:nvPr/>
        </p:nvSpPr>
        <p:spPr>
          <a:xfrm>
            <a:off x="0" y="0"/>
            <a:ext cx="9144000" cy="1083300"/>
          </a:xfrm>
          <a:prstGeom prst="rect">
            <a:avLst/>
          </a:prstGeom>
          <a:solidFill>
            <a:srgbClr val="D3CBB6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31"/>
          <p:cNvSpPr txBox="1"/>
          <p:nvPr>
            <p:ph type="title"/>
          </p:nvPr>
        </p:nvSpPr>
        <p:spPr>
          <a:xfrm>
            <a:off x="69275" y="15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020"/>
              <a:t>會員下訂介面</a:t>
            </a:r>
            <a:endParaRPr sz="3020"/>
          </a:p>
        </p:txBody>
      </p:sp>
      <p:pic>
        <p:nvPicPr>
          <p:cNvPr id="186" name="Google Shape;18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813" y="1251425"/>
            <a:ext cx="7896366" cy="3755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2"/>
          <p:cNvSpPr/>
          <p:nvPr/>
        </p:nvSpPr>
        <p:spPr>
          <a:xfrm>
            <a:off x="0" y="0"/>
            <a:ext cx="9144000" cy="1083300"/>
          </a:xfrm>
          <a:prstGeom prst="rect">
            <a:avLst/>
          </a:prstGeom>
          <a:solidFill>
            <a:srgbClr val="D3CBB6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32"/>
          <p:cNvSpPr txBox="1"/>
          <p:nvPr>
            <p:ph type="title"/>
          </p:nvPr>
        </p:nvSpPr>
        <p:spPr>
          <a:xfrm>
            <a:off x="69275" y="15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020"/>
              <a:t>購物車</a:t>
            </a:r>
            <a:r>
              <a:rPr lang="zh-TW" sz="3020"/>
              <a:t>介面</a:t>
            </a:r>
            <a:endParaRPr sz="3020"/>
          </a:p>
        </p:txBody>
      </p:sp>
      <p:pic>
        <p:nvPicPr>
          <p:cNvPr id="193" name="Google Shape;19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538" y="1227850"/>
            <a:ext cx="7928929" cy="3755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3"/>
          <p:cNvSpPr/>
          <p:nvPr/>
        </p:nvSpPr>
        <p:spPr>
          <a:xfrm>
            <a:off x="0" y="0"/>
            <a:ext cx="9144000" cy="1083300"/>
          </a:xfrm>
          <a:prstGeom prst="rect">
            <a:avLst/>
          </a:prstGeom>
          <a:solidFill>
            <a:srgbClr val="D3CBB6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33"/>
          <p:cNvSpPr txBox="1"/>
          <p:nvPr>
            <p:ph type="title"/>
          </p:nvPr>
        </p:nvSpPr>
        <p:spPr>
          <a:xfrm>
            <a:off x="69275" y="15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020"/>
              <a:t>會員訂單</a:t>
            </a:r>
            <a:r>
              <a:rPr lang="zh-TW" sz="3020"/>
              <a:t>介面</a:t>
            </a:r>
            <a:endParaRPr sz="3020"/>
          </a:p>
        </p:txBody>
      </p:sp>
      <p:pic>
        <p:nvPicPr>
          <p:cNvPr id="200" name="Google Shape;20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938" y="1218800"/>
            <a:ext cx="7872118" cy="375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4"/>
          <p:cNvSpPr/>
          <p:nvPr/>
        </p:nvSpPr>
        <p:spPr>
          <a:xfrm>
            <a:off x="0" y="0"/>
            <a:ext cx="9144000" cy="1083300"/>
          </a:xfrm>
          <a:prstGeom prst="rect">
            <a:avLst/>
          </a:prstGeom>
          <a:solidFill>
            <a:srgbClr val="D3CBB6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34"/>
          <p:cNvSpPr txBox="1"/>
          <p:nvPr>
            <p:ph type="title"/>
          </p:nvPr>
        </p:nvSpPr>
        <p:spPr>
          <a:xfrm>
            <a:off x="69275" y="15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020"/>
              <a:t>會員訂單</a:t>
            </a:r>
            <a:r>
              <a:rPr lang="zh-TW" sz="3020"/>
              <a:t>狀態訊息</a:t>
            </a:r>
            <a:endParaRPr sz="3020"/>
          </a:p>
        </p:txBody>
      </p:sp>
      <p:pic>
        <p:nvPicPr>
          <p:cNvPr id="207" name="Google Shape;20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913" y="1236800"/>
            <a:ext cx="8164173" cy="390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7"/>
          <p:cNvGrpSpPr/>
          <p:nvPr/>
        </p:nvGrpSpPr>
        <p:grpSpPr>
          <a:xfrm>
            <a:off x="-372" y="7"/>
            <a:ext cx="9144152" cy="2300429"/>
            <a:chOff x="152400" y="152400"/>
            <a:chExt cx="8839200" cy="2147926"/>
          </a:xfrm>
        </p:grpSpPr>
        <p:pic>
          <p:nvPicPr>
            <p:cNvPr id="75" name="Google Shape;75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2400" y="152401"/>
              <a:ext cx="8839200" cy="21479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" name="Google Shape;76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52400" y="152400"/>
              <a:ext cx="8839200" cy="21479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7" name="Google Shape;77;p17"/>
          <p:cNvSpPr txBox="1"/>
          <p:nvPr/>
        </p:nvSpPr>
        <p:spPr>
          <a:xfrm>
            <a:off x="3705026" y="744613"/>
            <a:ext cx="1431000" cy="8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4200">
                <a:solidFill>
                  <a:schemeClr val="lt1"/>
                </a:solidFill>
              </a:rPr>
              <a:t>目錄</a:t>
            </a:r>
            <a:endParaRPr b="1" i="0" sz="4200" u="none" cap="none" strike="noStrike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78" name="Google Shape;7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100" y="3748975"/>
            <a:ext cx="8839200" cy="17661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8400" y="3132379"/>
            <a:ext cx="1250850" cy="125085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7"/>
          <p:cNvSpPr txBox="1"/>
          <p:nvPr/>
        </p:nvSpPr>
        <p:spPr>
          <a:xfrm>
            <a:off x="528275" y="3482250"/>
            <a:ext cx="802200" cy="5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>
                <a:solidFill>
                  <a:schemeClr val="dk1"/>
                </a:solidFill>
              </a:rPr>
              <a:t>系統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>
                <a:solidFill>
                  <a:schemeClr val="dk1"/>
                </a:solidFill>
              </a:rPr>
              <a:t>架構</a:t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82406" y="3132379"/>
            <a:ext cx="1250850" cy="125085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/>
        </p:nvSpPr>
        <p:spPr>
          <a:xfrm>
            <a:off x="3503746" y="3466800"/>
            <a:ext cx="7155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800">
                <a:solidFill>
                  <a:schemeClr val="dk1"/>
                </a:solidFill>
              </a:rPr>
              <a:t>使用情境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61684" y="3132379"/>
            <a:ext cx="1250850" cy="12508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/>
        </p:nvSpPr>
        <p:spPr>
          <a:xfrm>
            <a:off x="4766625" y="3277500"/>
            <a:ext cx="9771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程式碼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網頁介紹</a:t>
            </a:r>
            <a:endParaRPr sz="600"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06274" y="2956124"/>
            <a:ext cx="1535725" cy="16033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/>
        </p:nvSpPr>
        <p:spPr>
          <a:xfrm>
            <a:off x="1899880" y="3388350"/>
            <a:ext cx="9849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EER 圖</a:t>
            </a:r>
            <a:br>
              <a:rPr lang="zh-TW">
                <a:solidFill>
                  <a:schemeClr val="dk1"/>
                </a:solidFill>
              </a:rPr>
            </a:br>
            <a:r>
              <a:rPr lang="zh-TW">
                <a:solidFill>
                  <a:schemeClr val="dk1"/>
                </a:solidFill>
              </a:rPr>
              <a:t>Schema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FD關係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40500" y="3132379"/>
            <a:ext cx="1250850" cy="125085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/>
        </p:nvSpPr>
        <p:spPr>
          <a:xfrm>
            <a:off x="6220875" y="3446100"/>
            <a:ext cx="8022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800">
                <a:solidFill>
                  <a:schemeClr val="dk1"/>
                </a:solidFill>
              </a:rPr>
              <a:t>影片Demo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9" name="Google Shape;89;p17"/>
          <p:cNvSpPr/>
          <p:nvPr/>
        </p:nvSpPr>
        <p:spPr>
          <a:xfrm>
            <a:off x="8609200" y="3657000"/>
            <a:ext cx="367500" cy="201600"/>
          </a:xfrm>
          <a:prstGeom prst="chevron">
            <a:avLst>
              <a:gd fmla="val 50000" name="adj"/>
            </a:avLst>
          </a:prstGeom>
          <a:solidFill>
            <a:srgbClr val="D3CBB6">
              <a:alpha val="69800"/>
            </a:srgbClr>
          </a:solidFill>
          <a:ln cap="flat" cmpd="sng" w="9525">
            <a:solidFill>
              <a:srgbClr val="D3CBB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99187" y="3132379"/>
            <a:ext cx="1250850" cy="12508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 txBox="1"/>
          <p:nvPr/>
        </p:nvSpPr>
        <p:spPr>
          <a:xfrm>
            <a:off x="7625563" y="3466800"/>
            <a:ext cx="8022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800">
                <a:solidFill>
                  <a:schemeClr val="dk1"/>
                </a:solidFill>
              </a:rPr>
              <a:t>開發方式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5"/>
          <p:cNvSpPr/>
          <p:nvPr/>
        </p:nvSpPr>
        <p:spPr>
          <a:xfrm>
            <a:off x="0" y="0"/>
            <a:ext cx="9144000" cy="1083300"/>
          </a:xfrm>
          <a:prstGeom prst="rect">
            <a:avLst/>
          </a:prstGeom>
          <a:solidFill>
            <a:srgbClr val="D3CBB6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35"/>
          <p:cNvSpPr txBox="1"/>
          <p:nvPr>
            <p:ph type="title"/>
          </p:nvPr>
        </p:nvSpPr>
        <p:spPr>
          <a:xfrm>
            <a:off x="69275" y="15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020"/>
              <a:t>員工所有</a:t>
            </a:r>
            <a:r>
              <a:rPr lang="zh-TW" sz="3020"/>
              <a:t>訂單</a:t>
            </a:r>
            <a:r>
              <a:rPr lang="zh-TW" sz="3020"/>
              <a:t>介面</a:t>
            </a:r>
            <a:endParaRPr sz="3020"/>
          </a:p>
        </p:txBody>
      </p:sp>
      <p:pic>
        <p:nvPicPr>
          <p:cNvPr id="214" name="Google Shape;21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075" y="1083300"/>
            <a:ext cx="8378772" cy="398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6"/>
          <p:cNvSpPr/>
          <p:nvPr/>
        </p:nvSpPr>
        <p:spPr>
          <a:xfrm>
            <a:off x="0" y="0"/>
            <a:ext cx="9144000" cy="1083300"/>
          </a:xfrm>
          <a:prstGeom prst="rect">
            <a:avLst/>
          </a:prstGeom>
          <a:solidFill>
            <a:srgbClr val="D3CBB6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36"/>
          <p:cNvSpPr txBox="1"/>
          <p:nvPr>
            <p:ph type="title"/>
          </p:nvPr>
        </p:nvSpPr>
        <p:spPr>
          <a:xfrm>
            <a:off x="69275" y="15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020"/>
              <a:t>員工</a:t>
            </a:r>
            <a:r>
              <a:rPr lang="zh-TW" sz="3020"/>
              <a:t>編輯</a:t>
            </a:r>
            <a:r>
              <a:rPr lang="zh-TW" sz="3020"/>
              <a:t>訂單</a:t>
            </a:r>
            <a:r>
              <a:rPr lang="zh-TW" sz="3020"/>
              <a:t>狀態</a:t>
            </a:r>
            <a:r>
              <a:rPr lang="zh-TW" sz="3020"/>
              <a:t>介面</a:t>
            </a:r>
            <a:endParaRPr sz="3020"/>
          </a:p>
        </p:txBody>
      </p:sp>
      <p:pic>
        <p:nvPicPr>
          <p:cNvPr id="221" name="Google Shape;22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125" y="1251400"/>
            <a:ext cx="7961759" cy="375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7"/>
          <p:cNvSpPr/>
          <p:nvPr/>
        </p:nvSpPr>
        <p:spPr>
          <a:xfrm>
            <a:off x="0" y="0"/>
            <a:ext cx="9144000" cy="1083300"/>
          </a:xfrm>
          <a:prstGeom prst="rect">
            <a:avLst/>
          </a:prstGeom>
          <a:solidFill>
            <a:srgbClr val="D3CBB6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37"/>
          <p:cNvSpPr txBox="1"/>
          <p:nvPr>
            <p:ph type="title"/>
          </p:nvPr>
        </p:nvSpPr>
        <p:spPr>
          <a:xfrm>
            <a:off x="69275" y="15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020"/>
              <a:t>經理</a:t>
            </a:r>
            <a:r>
              <a:rPr lang="zh-TW" sz="3020"/>
              <a:t>編輯</a:t>
            </a:r>
            <a:r>
              <a:rPr lang="zh-TW" sz="3020"/>
              <a:t>商品</a:t>
            </a:r>
            <a:r>
              <a:rPr lang="zh-TW" sz="3020"/>
              <a:t>介面</a:t>
            </a:r>
            <a:endParaRPr sz="3020"/>
          </a:p>
        </p:txBody>
      </p:sp>
      <p:pic>
        <p:nvPicPr>
          <p:cNvPr id="228" name="Google Shape;22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987" y="1281400"/>
            <a:ext cx="7906028" cy="376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8"/>
          <p:cNvSpPr/>
          <p:nvPr/>
        </p:nvSpPr>
        <p:spPr>
          <a:xfrm>
            <a:off x="0" y="0"/>
            <a:ext cx="9144000" cy="608400"/>
          </a:xfrm>
          <a:prstGeom prst="rect">
            <a:avLst/>
          </a:prstGeom>
          <a:solidFill>
            <a:srgbClr val="D3CBB6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38"/>
          <p:cNvSpPr txBox="1"/>
          <p:nvPr>
            <p:ph type="title"/>
          </p:nvPr>
        </p:nvSpPr>
        <p:spPr>
          <a:xfrm>
            <a:off x="45300" y="35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020"/>
              <a:t>影片demo展示 </a:t>
            </a:r>
            <a:r>
              <a:rPr lang="zh-TW" sz="1420"/>
              <a:t>https://www.youtube.com/watch?v=rq30h6GCxik</a:t>
            </a:r>
            <a:endParaRPr sz="1420"/>
          </a:p>
        </p:txBody>
      </p:sp>
      <p:pic>
        <p:nvPicPr>
          <p:cNvPr id="235" name="Google Shape;235;p38" title="NTUT 111-1 資料庫系統 期末專題Demo影片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8101" y="608475"/>
            <a:ext cx="5967800" cy="447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9"/>
          <p:cNvSpPr txBox="1"/>
          <p:nvPr/>
        </p:nvSpPr>
        <p:spPr>
          <a:xfrm>
            <a:off x="8370992" y="4672174"/>
            <a:ext cx="406500" cy="1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1" name="Google Shape;241;p39"/>
          <p:cNvSpPr/>
          <p:nvPr/>
        </p:nvSpPr>
        <p:spPr>
          <a:xfrm>
            <a:off x="952536" y="1539663"/>
            <a:ext cx="2075400" cy="2775600"/>
          </a:xfrm>
          <a:prstGeom prst="rect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39"/>
          <p:cNvSpPr txBox="1"/>
          <p:nvPr/>
        </p:nvSpPr>
        <p:spPr>
          <a:xfrm>
            <a:off x="1494777" y="1746640"/>
            <a:ext cx="990900" cy="2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前端</a:t>
            </a:r>
            <a:endParaRPr b="1" sz="2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43" name="Google Shape;243;p39"/>
          <p:cNvSpPr txBox="1"/>
          <p:nvPr/>
        </p:nvSpPr>
        <p:spPr>
          <a:xfrm>
            <a:off x="701756" y="416707"/>
            <a:ext cx="2466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3000">
                <a:solidFill>
                  <a:schemeClr val="dk1"/>
                </a:solidFill>
              </a:rPr>
              <a:t>實際</a:t>
            </a:r>
            <a:r>
              <a:rPr b="1" lang="zh-TW" sz="3000">
                <a:solidFill>
                  <a:schemeClr val="dk1"/>
                </a:solidFill>
              </a:rPr>
              <a:t>開發方式</a:t>
            </a:r>
            <a:endParaRPr sz="26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cxnSp>
        <p:nvCxnSpPr>
          <p:cNvPr id="244" name="Google Shape;244;p39"/>
          <p:cNvCxnSpPr/>
          <p:nvPr/>
        </p:nvCxnSpPr>
        <p:spPr>
          <a:xfrm>
            <a:off x="805860" y="976532"/>
            <a:ext cx="464100" cy="0"/>
          </a:xfrm>
          <a:prstGeom prst="straightConnector1">
            <a:avLst/>
          </a:prstGeom>
          <a:noFill/>
          <a:ln cap="flat" cmpd="sng" w="25400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45" name="Google Shape;245;p39"/>
          <p:cNvSpPr/>
          <p:nvPr/>
        </p:nvSpPr>
        <p:spPr>
          <a:xfrm>
            <a:off x="3534331" y="1539663"/>
            <a:ext cx="2075400" cy="2775600"/>
          </a:xfrm>
          <a:prstGeom prst="rect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39"/>
          <p:cNvSpPr txBox="1"/>
          <p:nvPr/>
        </p:nvSpPr>
        <p:spPr>
          <a:xfrm>
            <a:off x="4076572" y="1746640"/>
            <a:ext cx="990900" cy="2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後端</a:t>
            </a:r>
            <a:endParaRPr b="1" sz="2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47" name="Google Shape;247;p39"/>
          <p:cNvSpPr/>
          <p:nvPr/>
        </p:nvSpPr>
        <p:spPr>
          <a:xfrm>
            <a:off x="6116126" y="1539663"/>
            <a:ext cx="2075400" cy="2775600"/>
          </a:xfrm>
          <a:prstGeom prst="rect">
            <a:avLst/>
          </a:prstGeom>
          <a:noFill/>
          <a:ln cap="flat" cmpd="sng" w="19050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39"/>
          <p:cNvSpPr txBox="1"/>
          <p:nvPr/>
        </p:nvSpPr>
        <p:spPr>
          <a:xfrm>
            <a:off x="6658366" y="1746640"/>
            <a:ext cx="990900" cy="2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資料庫</a:t>
            </a:r>
            <a:endParaRPr b="1" sz="2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49" name="Google Shape;249;p39"/>
          <p:cNvSpPr txBox="1"/>
          <p:nvPr/>
        </p:nvSpPr>
        <p:spPr>
          <a:xfrm>
            <a:off x="1556445" y="3843290"/>
            <a:ext cx="867600" cy="2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1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Example</a:t>
            </a:r>
            <a:endParaRPr sz="11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0" name="Google Shape;250;p39"/>
          <p:cNvSpPr txBox="1"/>
          <p:nvPr/>
        </p:nvSpPr>
        <p:spPr>
          <a:xfrm>
            <a:off x="4164086" y="3843290"/>
            <a:ext cx="867600" cy="2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1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Example</a:t>
            </a:r>
            <a:endParaRPr sz="11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1" name="Google Shape;251;p39"/>
          <p:cNvSpPr txBox="1"/>
          <p:nvPr/>
        </p:nvSpPr>
        <p:spPr>
          <a:xfrm>
            <a:off x="6720035" y="3843290"/>
            <a:ext cx="867600" cy="2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1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Example</a:t>
            </a:r>
            <a:endParaRPr sz="11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52" name="Google Shape;25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2600" y="2268263"/>
            <a:ext cx="2215225" cy="132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8800" y="2218450"/>
            <a:ext cx="183635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16125" y="2237400"/>
            <a:ext cx="2075402" cy="14389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62626">
              <a:alpha val="9490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40"/>
          <p:cNvSpPr txBox="1"/>
          <p:nvPr/>
        </p:nvSpPr>
        <p:spPr>
          <a:xfrm>
            <a:off x="-118348" y="1137999"/>
            <a:ext cx="9144000" cy="3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25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end.</a:t>
            </a:r>
            <a:endParaRPr sz="1100"/>
          </a:p>
        </p:txBody>
      </p:sp>
      <p:sp>
        <p:nvSpPr>
          <p:cNvPr id="261" name="Google Shape;261;p40"/>
          <p:cNvSpPr txBox="1"/>
          <p:nvPr/>
        </p:nvSpPr>
        <p:spPr>
          <a:xfrm>
            <a:off x="2814612" y="1577992"/>
            <a:ext cx="35148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rgbClr val="7F7F7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THANKS</a:t>
            </a:r>
            <a:endParaRPr sz="1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0475" y="262325"/>
            <a:ext cx="6816098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/>
          <p:nvPr/>
        </p:nvSpPr>
        <p:spPr>
          <a:xfrm>
            <a:off x="0" y="0"/>
            <a:ext cx="4130400" cy="1083300"/>
          </a:xfrm>
          <a:prstGeom prst="rect">
            <a:avLst/>
          </a:prstGeom>
          <a:solidFill>
            <a:srgbClr val="D3CBB6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EER Diagram (Before)</a:t>
            </a:r>
            <a:endParaRPr b="0" i="0" sz="3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2089" y="0"/>
            <a:ext cx="618191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/>
          <p:cNvSpPr/>
          <p:nvPr/>
        </p:nvSpPr>
        <p:spPr>
          <a:xfrm>
            <a:off x="0" y="0"/>
            <a:ext cx="4130400" cy="1083300"/>
          </a:xfrm>
          <a:prstGeom prst="rect">
            <a:avLst/>
          </a:prstGeom>
          <a:solidFill>
            <a:srgbClr val="D3CBB6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EER D</a:t>
            </a:r>
            <a:r>
              <a:rPr lang="zh-TW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iagram</a:t>
            </a:r>
            <a:r>
              <a:rPr lang="zh-TW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(Latest)</a:t>
            </a:r>
            <a:endParaRPr b="0" i="0" sz="3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8225" y="0"/>
            <a:ext cx="51018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0"/>
          <p:cNvSpPr/>
          <p:nvPr/>
        </p:nvSpPr>
        <p:spPr>
          <a:xfrm>
            <a:off x="0" y="0"/>
            <a:ext cx="3528300" cy="1083300"/>
          </a:xfrm>
          <a:prstGeom prst="rect">
            <a:avLst/>
          </a:prstGeom>
          <a:solidFill>
            <a:srgbClr val="D3CBB6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Schema</a:t>
            </a:r>
            <a:endParaRPr b="0" i="0" sz="3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27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13" y="1308875"/>
            <a:ext cx="9081175" cy="368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/>
          <p:nvPr/>
        </p:nvSpPr>
        <p:spPr>
          <a:xfrm>
            <a:off x="0" y="0"/>
            <a:ext cx="9144000" cy="1083300"/>
          </a:xfrm>
          <a:prstGeom prst="rect">
            <a:avLst/>
          </a:prstGeom>
          <a:solidFill>
            <a:srgbClr val="D3CBB6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2"/>
          <p:cNvSpPr txBox="1"/>
          <p:nvPr>
            <p:ph type="title"/>
          </p:nvPr>
        </p:nvSpPr>
        <p:spPr>
          <a:xfrm>
            <a:off x="180475" y="166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/>
              <a:t>使用者情境</a:t>
            </a:r>
            <a:endParaRPr b="1"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</p:txBody>
      </p:sp>
      <p:graphicFrame>
        <p:nvGraphicFramePr>
          <p:cNvPr id="122" name="Google Shape;122;p22"/>
          <p:cNvGraphicFramePr/>
          <p:nvPr/>
        </p:nvGraphicFramePr>
        <p:xfrm>
          <a:off x="144550" y="1141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{BFB4D432-1E2E-4E06-8201-A4E33A0EC86E}</a:tableStyleId>
              </a:tblPr>
              <a:tblGrid>
                <a:gridCol w="2238375"/>
                <a:gridCol w="6286500"/>
              </a:tblGrid>
              <a:tr h="457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/>
                        <a:t>訪客(非會員)操作概念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只能瀏覽頁面、查詢商品，或是進入登入註冊頁面進行註冊登入。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14192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/>
                        <a:t>會員操作概念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/>
                        <a:t>◆ </a:t>
                      </a:r>
                      <a:r>
                        <a:rPr lang="zh-TW" sz="1200"/>
                        <a:t>進入個人資料頁面，可以查看與編輯個人資料</a:t>
                      </a:r>
                      <a:endParaRPr sz="12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/>
                        <a:t>◆ </a:t>
                      </a:r>
                      <a:r>
                        <a:rPr lang="zh-TW" sz="1200"/>
                        <a:t>從登入頁面登入後，可進入主頁瀏覽、查詢商品。</a:t>
                      </a:r>
                      <a:endParaRPr sz="12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/>
                        <a:t>◆ </a:t>
                      </a:r>
                      <a:r>
                        <a:rPr lang="zh-TW" sz="1200"/>
                        <a:t>若要下單，可點擊主頁中商品後進入商品頁面，選擇數量和規格，加入購物車。</a:t>
                      </a:r>
                      <a:endParaRPr sz="12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/>
                        <a:t>◆ </a:t>
                      </a:r>
                      <a:r>
                        <a:rPr lang="zh-TW" sz="1200"/>
                        <a:t>可點擊主頁進入購物車頁面，可再次選擇數量並確認送貨地址，送出訂單。</a:t>
                      </a:r>
                      <a:endParaRPr sz="12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/>
                        <a:t>◆ </a:t>
                      </a:r>
                      <a:r>
                        <a:rPr lang="zh-TW" sz="1200"/>
                        <a:t>如果對樣品格式不滿意，可點選客製化欄位進行修改敘述。</a:t>
                      </a:r>
                      <a:endParaRPr sz="12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/>
                        <a:t>◆ </a:t>
                      </a:r>
                      <a:r>
                        <a:rPr lang="zh-TW" sz="1200"/>
                        <a:t>可以檢視訂單進度頁面。</a:t>
                      </a:r>
                      <a:endParaRPr sz="12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/>
                        <a:t>◆ </a:t>
                      </a:r>
                      <a:r>
                        <a:rPr lang="zh-TW" sz="1200">
                          <a:solidFill>
                            <a:srgbClr val="FF0000"/>
                          </a:solidFill>
                        </a:rPr>
                        <a:t>在聊天室頁面與經理進行溝通。</a:t>
                      </a:r>
                      <a:endParaRPr sz="12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81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/>
                        <a:t>員工操作概念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/>
                        <a:t>◆ </a:t>
                      </a:r>
                      <a:r>
                        <a:rPr lang="zh-TW" sz="1200"/>
                        <a:t>可以在訂單進度頁面編輯進度。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1262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/>
                        <a:t>經理操作概念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/>
                        <a:t>◆ </a:t>
                      </a:r>
                      <a:r>
                        <a:rPr lang="zh-TW" sz="1200">
                          <a:solidFill>
                            <a:srgbClr val="FF0000"/>
                          </a:solidFill>
                        </a:rPr>
                        <a:t>可以編輯員工權限。</a:t>
                      </a:r>
                      <a:endParaRPr sz="1200">
                        <a:solidFill>
                          <a:srgbClr val="FF0000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/>
                        <a:t>◆ </a:t>
                      </a:r>
                      <a:r>
                        <a:rPr lang="zh-TW" sz="1200"/>
                        <a:t>可以在訂單進度頁面編輯進度。</a:t>
                      </a:r>
                      <a:endParaRPr sz="12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/>
                        <a:t>◆ </a:t>
                      </a:r>
                      <a:r>
                        <a:rPr lang="zh-TW" sz="1200"/>
                        <a:t>在聊天室頁面與會員進行溝通。</a:t>
                      </a:r>
                      <a:endParaRPr sz="12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/>
                        <a:t>◆</a:t>
                      </a:r>
                      <a:r>
                        <a:rPr lang="zh-TW" sz="1200"/>
                        <a:t> 可以在商品編輯頁面編輯商品(包含優惠更改)。</a:t>
                      </a:r>
                      <a:endParaRPr sz="12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/>
                        <a:t>◆</a:t>
                      </a:r>
                      <a:r>
                        <a:rPr lang="zh-TW" sz="1200"/>
                        <a:t> </a:t>
                      </a:r>
                      <a:r>
                        <a:rPr lang="zh-TW" sz="1200">
                          <a:solidFill>
                            <a:srgbClr val="FF0000"/>
                          </a:solidFill>
                        </a:rPr>
                        <a:t>可以在商品編輯頁面新增、刪除商品。</a:t>
                      </a:r>
                      <a:endParaRPr sz="12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23" name="Google Shape;123;p22"/>
          <p:cNvSpPr txBox="1"/>
          <p:nvPr/>
        </p:nvSpPr>
        <p:spPr>
          <a:xfrm>
            <a:off x="7711325" y="4527900"/>
            <a:ext cx="1397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黑: 已完成</a:t>
            </a:r>
            <a:br>
              <a:rPr lang="zh-TW"/>
            </a:br>
            <a:r>
              <a:rPr lang="zh-TW">
                <a:solidFill>
                  <a:srgbClr val="FF0000"/>
                </a:solidFill>
              </a:rPr>
              <a:t>紅: 未完成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/>
          <p:nvPr/>
        </p:nvSpPr>
        <p:spPr>
          <a:xfrm>
            <a:off x="0" y="0"/>
            <a:ext cx="9144000" cy="1083300"/>
          </a:xfrm>
          <a:prstGeom prst="rect">
            <a:avLst/>
          </a:prstGeom>
          <a:solidFill>
            <a:srgbClr val="D3CBB6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23"/>
          <p:cNvSpPr txBox="1"/>
          <p:nvPr>
            <p:ph type="title"/>
          </p:nvPr>
        </p:nvSpPr>
        <p:spPr>
          <a:xfrm>
            <a:off x="69275" y="15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020"/>
              <a:t>程式碼 Insert</a:t>
            </a:r>
            <a:endParaRPr sz="3020"/>
          </a:p>
        </p:txBody>
      </p:sp>
      <p:pic>
        <p:nvPicPr>
          <p:cNvPr id="130" name="Google Shape;1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625" y="1191300"/>
            <a:ext cx="7183295" cy="375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/>
          <p:nvPr/>
        </p:nvSpPr>
        <p:spPr>
          <a:xfrm>
            <a:off x="0" y="0"/>
            <a:ext cx="9144000" cy="1083300"/>
          </a:xfrm>
          <a:prstGeom prst="rect">
            <a:avLst/>
          </a:prstGeom>
          <a:solidFill>
            <a:srgbClr val="D3CBB6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24"/>
          <p:cNvSpPr txBox="1"/>
          <p:nvPr>
            <p:ph type="title"/>
          </p:nvPr>
        </p:nvSpPr>
        <p:spPr>
          <a:xfrm>
            <a:off x="69275" y="15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020"/>
              <a:t>程式碼 Update</a:t>
            </a:r>
            <a:endParaRPr sz="3020"/>
          </a:p>
        </p:txBody>
      </p:sp>
      <p:pic>
        <p:nvPicPr>
          <p:cNvPr id="137" name="Google Shape;13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35700"/>
            <a:ext cx="5596758" cy="375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